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65" r:id="rId6"/>
    <p:sldId id="260"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p:scale>
          <a:sx n="109" d="100"/>
          <a:sy n="109" d="100"/>
        </p:scale>
        <p:origin x="534"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266E284-0E43-43B2-872D-DF15C5072215}" type="datetimeFigureOut">
              <a:rPr lang="en-US" smtClean="0"/>
              <a:t>1/8/2019</a:t>
            </a:fld>
            <a:endParaRPr lang="en-US"/>
          </a:p>
        </p:txBody>
      </p:sp>
      <p:sp>
        <p:nvSpPr>
          <p:cNvPr id="8" name="Slide Number Placeholder 7"/>
          <p:cNvSpPr>
            <a:spLocks noGrp="1"/>
          </p:cNvSpPr>
          <p:nvPr>
            <p:ph type="sldNum" sz="quarter" idx="11"/>
          </p:nvPr>
        </p:nvSpPr>
        <p:spPr/>
        <p:txBody>
          <a:bodyPr/>
          <a:lstStyle/>
          <a:p>
            <a:fld id="{A51F8AA2-D489-4EB8-927C-8C22E5A63C7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6E284-0E43-43B2-872D-DF15C5072215}"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6E284-0E43-43B2-872D-DF15C5072215}"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6E284-0E43-43B2-872D-DF15C5072215}"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6E284-0E43-43B2-872D-DF15C5072215}"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F8AA2-D489-4EB8-927C-8C22E5A63C7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66E284-0E43-43B2-872D-DF15C5072215}"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F8AA2-D489-4EB8-927C-8C22E5A63C7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266E284-0E43-43B2-872D-DF15C5072215}"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F8AA2-D489-4EB8-927C-8C22E5A63C7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66E284-0E43-43B2-872D-DF15C5072215}"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6E284-0E43-43B2-872D-DF15C5072215}"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6E284-0E43-43B2-872D-DF15C5072215}"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6E284-0E43-43B2-872D-DF15C5072215}"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F8AA2-D489-4EB8-927C-8C22E5A63C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66E284-0E43-43B2-872D-DF15C5072215}" type="datetimeFigureOut">
              <a:rPr lang="en-US" smtClean="0"/>
              <a:t>1/8/2019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1F8AA2-D489-4EB8-927C-8C22E5A63C7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mailto:markk@partnc.org" TargetMode="External"/><Relationship Id="rId2" Type="http://schemas.openxmlformats.org/officeDocument/2006/relationships/hyperlink" Target="https://www.nctransit.or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rlhar@salisburyn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371601"/>
          </a:xfrm>
        </p:spPr>
        <p:txBody>
          <a:bodyPr/>
          <a:lstStyle/>
          <a:p>
            <a:r>
              <a:rPr lang="en-US" sz="4400" b="1" dirty="0">
                <a:effectLst/>
              </a:rPr>
              <a:t>"Creative Engagement Strategies : Mixing it up" </a:t>
            </a:r>
            <a:endParaRPr lang="en-US" sz="4400" dirty="0"/>
          </a:p>
        </p:txBody>
      </p:sp>
      <p:sp>
        <p:nvSpPr>
          <p:cNvPr id="3" name="Subtitle 2"/>
          <p:cNvSpPr>
            <a:spLocks noGrp="1"/>
          </p:cNvSpPr>
          <p:nvPr>
            <p:ph type="subTitle" idx="1"/>
          </p:nvPr>
        </p:nvSpPr>
        <p:spPr>
          <a:xfrm>
            <a:off x="1447800" y="2743200"/>
            <a:ext cx="6400800" cy="914400"/>
          </a:xfrm>
        </p:spPr>
        <p:txBody>
          <a:bodyPr/>
          <a:lstStyle/>
          <a:p>
            <a:r>
              <a:rPr lang="en-US" dirty="0"/>
              <a:t>Part of the NCDOT-PTD and NCPTA </a:t>
            </a:r>
          </a:p>
          <a:p>
            <a:r>
              <a:rPr lang="en-US" dirty="0"/>
              <a:t>Lunch and Learn Series</a:t>
            </a:r>
          </a:p>
        </p:txBody>
      </p:sp>
      <p:pic>
        <p:nvPicPr>
          <p:cNvPr id="6" name="Picture 5" descr="M:\MARKETING\Other Logos\NCDOT_Logo_2C [Converted]-01.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3400" y="3580233"/>
            <a:ext cx="1676400" cy="1711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PLANNING DEPT\NCPTA\Logos\NCPTA Logo.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5292228"/>
            <a:ext cx="3894666" cy="7657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Other Logos\Good Transit Agency Logos\CATS-logo-we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5869"/>
            <a:ext cx="3214688" cy="101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1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01168"/>
          </a:xfrm>
        </p:spPr>
        <p:txBody>
          <a:bodyPr/>
          <a:lstStyle/>
          <a:p>
            <a:r>
              <a:rPr lang="en-US" dirty="0"/>
              <a:t>Welcome</a:t>
            </a:r>
          </a:p>
        </p:txBody>
      </p:sp>
      <p:sp>
        <p:nvSpPr>
          <p:cNvPr id="3" name="Content Placeholder 2"/>
          <p:cNvSpPr>
            <a:spLocks noGrp="1"/>
          </p:cNvSpPr>
          <p:nvPr>
            <p:ph idx="1"/>
          </p:nvPr>
        </p:nvSpPr>
        <p:spPr>
          <a:xfrm>
            <a:off x="457200" y="1981200"/>
            <a:ext cx="8229600" cy="3429000"/>
          </a:xfrm>
        </p:spPr>
        <p:txBody>
          <a:bodyPr>
            <a:normAutofit fontScale="85000" lnSpcReduction="20000"/>
          </a:bodyPr>
          <a:lstStyle/>
          <a:p>
            <a:pPr marL="0" indent="0" algn="ctr">
              <a:buNone/>
            </a:pPr>
            <a:r>
              <a:rPr lang="en-US" sz="2000" dirty="0">
                <a:solidFill>
                  <a:schemeClr val="tx1"/>
                </a:solidFill>
              </a:rPr>
              <a:t>The North Carolina Public Transportation Association (NCPTA) is a private, nonprofit organization that was incorporated in January 1983. With a vision of “</a:t>
            </a:r>
            <a:r>
              <a:rPr lang="en-US" sz="2000" b="1" dirty="0">
                <a:solidFill>
                  <a:schemeClr val="tx1"/>
                </a:solidFill>
              </a:rPr>
              <a:t>Excellence in Public Transportation,</a:t>
            </a:r>
            <a:r>
              <a:rPr lang="en-US" sz="2000" dirty="0">
                <a:solidFill>
                  <a:schemeClr val="tx1"/>
                </a:solidFill>
              </a:rPr>
              <a:t>” the Association’s mission is “</a:t>
            </a:r>
            <a:r>
              <a:rPr lang="en-US" sz="2000" b="1" dirty="0">
                <a:solidFill>
                  <a:schemeClr val="tx1"/>
                </a:solidFill>
              </a:rPr>
              <a:t>Supporting our members and the public they serve through advocacy, education, and collaboration.</a:t>
            </a:r>
            <a:r>
              <a:rPr lang="en-US" sz="2000" dirty="0">
                <a:solidFill>
                  <a:schemeClr val="tx1"/>
                </a:solidFill>
              </a:rPr>
              <a:t>”</a:t>
            </a:r>
            <a:endParaRPr lang="en-US" dirty="0">
              <a:solidFill>
                <a:schemeClr val="tx1"/>
              </a:solidFill>
            </a:endParaRPr>
          </a:p>
          <a:p>
            <a:pPr marL="0" indent="0">
              <a:buNone/>
            </a:pPr>
            <a:endParaRPr lang="en-US" dirty="0"/>
          </a:p>
          <a:p>
            <a:r>
              <a:rPr lang="en-US" dirty="0">
                <a:hlinkClick r:id="rId2"/>
              </a:rPr>
              <a:t>https://www.nctransit.org/</a:t>
            </a:r>
            <a:r>
              <a:rPr lang="en-US" dirty="0"/>
              <a:t> </a:t>
            </a:r>
          </a:p>
          <a:p>
            <a:pPr marL="0" indent="0">
              <a:buNone/>
            </a:pPr>
            <a:endParaRPr lang="en-US" dirty="0"/>
          </a:p>
          <a:p>
            <a:r>
              <a:rPr lang="en-US" dirty="0">
                <a:solidFill>
                  <a:schemeClr val="tx1"/>
                </a:solidFill>
              </a:rPr>
              <a:t>Training Committee </a:t>
            </a:r>
          </a:p>
          <a:p>
            <a:pPr lvl="1"/>
            <a:r>
              <a:rPr lang="en-US" dirty="0">
                <a:solidFill>
                  <a:schemeClr val="tx1"/>
                </a:solidFill>
              </a:rPr>
              <a:t>Mark E. Kirstner </a:t>
            </a:r>
            <a:r>
              <a:rPr lang="en-US" dirty="0"/>
              <a:t>- </a:t>
            </a:r>
            <a:r>
              <a:rPr lang="en-US" dirty="0">
                <a:hlinkClick r:id="rId3"/>
              </a:rPr>
              <a:t>markk@partnc.org</a:t>
            </a:r>
            <a:endParaRPr lang="en-US" dirty="0"/>
          </a:p>
          <a:p>
            <a:pPr lvl="1"/>
            <a:r>
              <a:rPr lang="en-US" dirty="0">
                <a:solidFill>
                  <a:schemeClr val="tx1"/>
                </a:solidFill>
              </a:rPr>
              <a:t>Rodney Harrison </a:t>
            </a:r>
            <a:r>
              <a:rPr lang="en-US" dirty="0"/>
              <a:t>- </a:t>
            </a:r>
            <a:r>
              <a:rPr lang="en-US" dirty="0">
                <a:hlinkClick r:id="rId4"/>
              </a:rPr>
              <a:t>rlhar@salisburync.gov</a:t>
            </a:r>
            <a:r>
              <a:rPr lang="en-US" dirty="0"/>
              <a:t> </a:t>
            </a:r>
          </a:p>
          <a:p>
            <a:pPr lvl="1"/>
            <a:endParaRPr lang="en-US" dirty="0"/>
          </a:p>
          <a:p>
            <a:r>
              <a:rPr lang="en-US" dirty="0">
                <a:solidFill>
                  <a:schemeClr val="tx1"/>
                </a:solidFill>
              </a:rPr>
              <a:t>2019 NCPTA Annual Conference</a:t>
            </a:r>
          </a:p>
        </p:txBody>
      </p:sp>
      <p:pic>
        <p:nvPicPr>
          <p:cNvPr id="4" name="Picture 3" descr="M:\PLANNING DEPT\NCPTA\Logos\NCPTA Log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600" y="226464"/>
            <a:ext cx="2912134" cy="57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2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Housekeeping </a:t>
            </a:r>
          </a:p>
        </p:txBody>
      </p:sp>
      <p:sp>
        <p:nvSpPr>
          <p:cNvPr id="3" name="Content Placeholder 2"/>
          <p:cNvSpPr>
            <a:spLocks noGrp="1"/>
          </p:cNvSpPr>
          <p:nvPr>
            <p:ph idx="1"/>
          </p:nvPr>
        </p:nvSpPr>
        <p:spPr>
          <a:xfrm>
            <a:off x="533400" y="1676400"/>
            <a:ext cx="8229600" cy="4144963"/>
          </a:xfrm>
        </p:spPr>
        <p:txBody>
          <a:bodyPr>
            <a:normAutofit/>
          </a:bodyPr>
          <a:lstStyle/>
          <a:p>
            <a:r>
              <a:rPr lang="en-US" dirty="0">
                <a:solidFill>
                  <a:schemeClr val="tx1"/>
                </a:solidFill>
              </a:rPr>
              <a:t>Please enter the number of people watching from your location in the Chat Box so we know how many people viewed the webinar. </a:t>
            </a:r>
          </a:p>
          <a:p>
            <a:endParaRPr lang="en-US" b="1" dirty="0">
              <a:solidFill>
                <a:schemeClr val="tx1"/>
              </a:solidFill>
              <a:sym typeface="Wingdings" panose="05000000000000000000" pitchFamily="2" charset="2"/>
            </a:endParaRPr>
          </a:p>
          <a:p>
            <a:r>
              <a:rPr lang="en-US" dirty="0">
                <a:solidFill>
                  <a:schemeClr val="tx1"/>
                </a:solidFill>
                <a:sym typeface="Wingdings" panose="05000000000000000000" pitchFamily="2" charset="2"/>
              </a:rPr>
              <a:t>There will be a Q &amp; A session at the end of the webinar. Enter your questions into the Chat Box.</a:t>
            </a:r>
          </a:p>
          <a:p>
            <a:endParaRPr lang="en-US" dirty="0">
              <a:solidFill>
                <a:schemeClr val="tx1"/>
              </a:solidFill>
              <a:sym typeface="Wingdings" panose="05000000000000000000" pitchFamily="2" charset="2"/>
            </a:endParaRPr>
          </a:p>
          <a:p>
            <a:pPr lvl="0"/>
            <a:r>
              <a:rPr lang="en-US" dirty="0">
                <a:solidFill>
                  <a:schemeClr val="tx1"/>
                </a:solidFill>
              </a:rPr>
              <a:t>The webinar is being recorded and link will be emailed out to everyone, hopefully within a few days. </a:t>
            </a:r>
          </a:p>
          <a:p>
            <a:pPr lvl="0"/>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7690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90600"/>
          </a:xfrm>
        </p:spPr>
        <p:txBody>
          <a:bodyPr/>
          <a:lstStyle/>
          <a:p>
            <a:r>
              <a:rPr lang="en-US" dirty="0"/>
              <a:t>Today’s Lineup</a:t>
            </a:r>
          </a:p>
        </p:txBody>
      </p:sp>
      <p:sp>
        <p:nvSpPr>
          <p:cNvPr id="5" name="Content Placeholder 4"/>
          <p:cNvSpPr>
            <a:spLocks noGrp="1"/>
          </p:cNvSpPr>
          <p:nvPr>
            <p:ph idx="1"/>
          </p:nvPr>
        </p:nvSpPr>
        <p:spPr>
          <a:xfrm>
            <a:off x="457200" y="1752600"/>
            <a:ext cx="8229600" cy="4724400"/>
          </a:xfrm>
        </p:spPr>
        <p:txBody>
          <a:bodyPr>
            <a:normAutofit/>
          </a:bodyPr>
          <a:lstStyle/>
          <a:p>
            <a:r>
              <a:rPr lang="en-US" dirty="0">
                <a:solidFill>
                  <a:schemeClr val="tx1"/>
                </a:solidFill>
              </a:rPr>
              <a:t>Shout out to Debbie Collins and Blair Chambers</a:t>
            </a:r>
          </a:p>
          <a:p>
            <a:pPr marL="0" indent="0">
              <a:buNone/>
            </a:pPr>
            <a:endParaRPr lang="en-US" dirty="0">
              <a:solidFill>
                <a:schemeClr val="tx1"/>
              </a:solidFill>
            </a:endParaRPr>
          </a:p>
          <a:p>
            <a:r>
              <a:rPr lang="en-US" dirty="0">
                <a:solidFill>
                  <a:schemeClr val="tx1"/>
                </a:solidFill>
              </a:rPr>
              <a:t>Creative Engagement Strategies : Mixing it Up</a:t>
            </a:r>
          </a:p>
          <a:p>
            <a:pPr lvl="1"/>
            <a:r>
              <a:rPr lang="en-US" dirty="0">
                <a:solidFill>
                  <a:schemeClr val="tx1"/>
                </a:solidFill>
              </a:rPr>
              <a:t>Jason Lawrence</a:t>
            </a:r>
          </a:p>
          <a:p>
            <a:pPr lvl="2"/>
            <a:r>
              <a:rPr lang="en-US" dirty="0">
                <a:solidFill>
                  <a:schemeClr val="tx1"/>
                </a:solidFill>
              </a:rPr>
              <a:t>Senior Transportation Planner with Charlotte Area Transit</a:t>
            </a:r>
          </a:p>
          <a:p>
            <a:pPr lvl="1"/>
            <a:r>
              <a:rPr lang="en-US" dirty="0">
                <a:solidFill>
                  <a:schemeClr val="tx1"/>
                </a:solidFill>
              </a:rPr>
              <a:t>Molly Carter</a:t>
            </a:r>
          </a:p>
          <a:p>
            <a:pPr lvl="2"/>
            <a:r>
              <a:rPr lang="en-US" dirty="0">
                <a:solidFill>
                  <a:schemeClr val="tx1"/>
                </a:solidFill>
              </a:rPr>
              <a:t>Transportation Planner with Charlotte Area Transit</a:t>
            </a:r>
          </a:p>
          <a:p>
            <a:pPr marL="0" indent="0">
              <a:buNone/>
            </a:pPr>
            <a:endParaRPr lang="en-US" dirty="0"/>
          </a:p>
        </p:txBody>
      </p:sp>
    </p:spTree>
    <p:extLst>
      <p:ext uri="{BB962C8B-B14F-4D97-AF65-F5344CB8AC3E}">
        <p14:creationId xmlns:p14="http://schemas.microsoft.com/office/powerpoint/2010/main" val="147155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295400"/>
          </a:xfrm>
        </p:spPr>
        <p:txBody>
          <a:bodyPr/>
          <a:lstStyle/>
          <a:p>
            <a:pPr>
              <a:lnSpc>
                <a:spcPct val="100000"/>
              </a:lnSpc>
            </a:pPr>
            <a:r>
              <a:rPr lang="en-US" sz="1800" dirty="0">
                <a:solidFill>
                  <a:schemeClr val="tx1"/>
                </a:solidFill>
                <a:effectLst/>
              </a:rPr>
              <a:t>Transportation planners must seek creative engagement strategies that demonstrate right of way use for all transportation modes as well as interactive bus service planning. This session will detail the use of interactive online based tools like </a:t>
            </a:r>
            <a:r>
              <a:rPr lang="en-US" sz="1800" dirty="0" err="1">
                <a:solidFill>
                  <a:schemeClr val="tx1"/>
                </a:solidFill>
                <a:effectLst/>
              </a:rPr>
              <a:t>Streetmix</a:t>
            </a:r>
            <a:r>
              <a:rPr lang="en-US" sz="1800" dirty="0">
                <a:solidFill>
                  <a:schemeClr val="tx1"/>
                </a:solidFill>
                <a:effectLst/>
              </a:rPr>
              <a:t> and Remix to illustrate trade offs.</a:t>
            </a:r>
            <a:endParaRPr lang="en-US" sz="1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3783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8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a:t>Q &amp; A</a:t>
            </a:r>
          </a:p>
        </p:txBody>
      </p:sp>
      <p:sp>
        <p:nvSpPr>
          <p:cNvPr id="3" name="Content Placeholder 2"/>
          <p:cNvSpPr>
            <a:spLocks noGrp="1"/>
          </p:cNvSpPr>
          <p:nvPr>
            <p:ph idx="1"/>
          </p:nvPr>
        </p:nvSpPr>
        <p:spPr>
          <a:xfrm>
            <a:off x="342900" y="1066801"/>
            <a:ext cx="8496300" cy="1371599"/>
          </a:xfrm>
        </p:spPr>
        <p:txBody>
          <a:bodyPr/>
          <a:lstStyle/>
          <a:p>
            <a:r>
              <a:rPr lang="en-US" dirty="0">
                <a:solidFill>
                  <a:schemeClr val="tx1"/>
                </a:solidFill>
              </a:rPr>
              <a:t>Please use the Chat Box.</a:t>
            </a:r>
          </a:p>
          <a:p>
            <a:r>
              <a:rPr lang="en-US" dirty="0">
                <a:solidFill>
                  <a:schemeClr val="tx1"/>
                </a:solidFill>
              </a:rPr>
              <a:t>The webinar is being recorded and link will be emailed out to everyone, hopefully within a few days.</a:t>
            </a:r>
          </a:p>
          <a:p>
            <a:endParaRPr lang="en-US" dirty="0">
              <a:solidFill>
                <a:schemeClr val="tx1"/>
              </a:solidFill>
            </a:endParaRPr>
          </a:p>
          <a:p>
            <a:pPr lvl="1"/>
            <a:endParaRPr lang="en-US" dirty="0"/>
          </a:p>
          <a:p>
            <a:endParaRPr lang="en-US" dirty="0"/>
          </a:p>
        </p:txBody>
      </p:sp>
      <p:sp>
        <p:nvSpPr>
          <p:cNvPr id="4" name="TextBox 3"/>
          <p:cNvSpPr txBox="1"/>
          <p:nvPr/>
        </p:nvSpPr>
        <p:spPr>
          <a:xfrm>
            <a:off x="410910" y="2743200"/>
            <a:ext cx="8458200" cy="3477875"/>
          </a:xfrm>
          <a:prstGeom prst="rect">
            <a:avLst/>
          </a:prstGeom>
          <a:noFill/>
        </p:spPr>
        <p:txBody>
          <a:bodyPr wrap="square" rtlCol="0">
            <a:spAutoFit/>
          </a:bodyPr>
          <a:lstStyle/>
          <a:p>
            <a:pPr lvl="0"/>
            <a:r>
              <a:rPr lang="en-US" sz="2000" u="sng" dirty="0">
                <a:latin typeface="+mj-lt"/>
              </a:rPr>
              <a:t>Coming Up</a:t>
            </a:r>
          </a:p>
          <a:p>
            <a:pPr lvl="0"/>
            <a:r>
              <a:rPr lang="en-US" sz="2000" dirty="0">
                <a:latin typeface="+mj-lt"/>
              </a:rPr>
              <a:t>Next Lunch and Learn </a:t>
            </a:r>
          </a:p>
          <a:p>
            <a:pPr lvl="0"/>
            <a:r>
              <a:rPr lang="en-US" sz="2000" dirty="0">
                <a:latin typeface="+mj-lt"/>
              </a:rPr>
              <a:t>March 8</a:t>
            </a:r>
            <a:r>
              <a:rPr lang="en-US" sz="2000" baseline="30000" dirty="0">
                <a:latin typeface="+mj-lt"/>
              </a:rPr>
              <a:t>th</a:t>
            </a:r>
            <a:r>
              <a:rPr lang="en-US" sz="2000" dirty="0">
                <a:latin typeface="+mj-lt"/>
              </a:rPr>
              <a:t> –/ TBD Any ideas?</a:t>
            </a:r>
          </a:p>
          <a:p>
            <a:pPr lvl="0"/>
            <a:endParaRPr lang="en-US" sz="2000" dirty="0">
              <a:latin typeface="+mj-lt"/>
            </a:endParaRPr>
          </a:p>
          <a:p>
            <a:r>
              <a:rPr lang="en-US" sz="2000" dirty="0">
                <a:latin typeface="+mj-lt"/>
              </a:rPr>
              <a:t>NCAMPO 2019 Annual Conference</a:t>
            </a:r>
          </a:p>
          <a:p>
            <a:pPr lvl="0"/>
            <a:r>
              <a:rPr lang="en-US" sz="2000" dirty="0">
                <a:latin typeface="+mj-lt"/>
              </a:rPr>
              <a:t>April 24-26, 2019 - Charlotte Convention Center</a:t>
            </a:r>
          </a:p>
          <a:p>
            <a:pPr lvl="0"/>
            <a:endParaRPr lang="en-US" sz="2000" dirty="0">
              <a:latin typeface="+mj-lt"/>
            </a:endParaRPr>
          </a:p>
          <a:p>
            <a:pPr lvl="0"/>
            <a:r>
              <a:rPr lang="en-US" sz="2000" dirty="0">
                <a:latin typeface="+mj-lt"/>
              </a:rPr>
              <a:t>NCPTA 2019 Annual Conference</a:t>
            </a:r>
          </a:p>
          <a:p>
            <a:pPr lvl="0"/>
            <a:r>
              <a:rPr lang="en-US" sz="2000" dirty="0">
                <a:latin typeface="+mj-lt"/>
              </a:rPr>
              <a:t>April 27 – 28 Rodeo</a:t>
            </a:r>
          </a:p>
          <a:p>
            <a:pPr lvl="0"/>
            <a:r>
              <a:rPr lang="en-US" sz="2000" dirty="0">
                <a:latin typeface="+mj-lt"/>
              </a:rPr>
              <a:t>April 29 – May 1 Conference</a:t>
            </a:r>
          </a:p>
          <a:p>
            <a:pPr lvl="0"/>
            <a:r>
              <a:rPr lang="en-US" sz="2000" b="1" dirty="0">
                <a:latin typeface="+mj-lt"/>
              </a:rPr>
              <a:t>Registration Opens Monday January 14 </a:t>
            </a:r>
          </a:p>
        </p:txBody>
      </p:sp>
    </p:spTree>
    <p:extLst>
      <p:ext uri="{BB962C8B-B14F-4D97-AF65-F5344CB8AC3E}">
        <p14:creationId xmlns:p14="http://schemas.microsoft.com/office/powerpoint/2010/main" val="48486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371601"/>
          </a:xfrm>
        </p:spPr>
        <p:txBody>
          <a:bodyPr/>
          <a:lstStyle/>
          <a:p>
            <a:r>
              <a:rPr lang="en-US" sz="4400" b="1" dirty="0">
                <a:effectLst/>
              </a:rPr>
              <a:t>"Creative Engagement Strategies : Mixing it up" </a:t>
            </a:r>
            <a:endParaRPr lang="en-US" sz="4400" dirty="0"/>
          </a:p>
        </p:txBody>
      </p:sp>
      <p:sp>
        <p:nvSpPr>
          <p:cNvPr id="3" name="Subtitle 2"/>
          <p:cNvSpPr>
            <a:spLocks noGrp="1"/>
          </p:cNvSpPr>
          <p:nvPr>
            <p:ph type="subTitle" idx="1"/>
          </p:nvPr>
        </p:nvSpPr>
        <p:spPr>
          <a:xfrm>
            <a:off x="1447800" y="2743200"/>
            <a:ext cx="6400800" cy="914400"/>
          </a:xfrm>
        </p:spPr>
        <p:txBody>
          <a:bodyPr/>
          <a:lstStyle/>
          <a:p>
            <a:r>
              <a:rPr lang="en-US" dirty="0"/>
              <a:t>Part of the NCDOT-PTD and NCPTA </a:t>
            </a:r>
          </a:p>
          <a:p>
            <a:r>
              <a:rPr lang="en-US" dirty="0"/>
              <a:t>Lunch and Learn Series</a:t>
            </a:r>
          </a:p>
        </p:txBody>
      </p:sp>
      <p:pic>
        <p:nvPicPr>
          <p:cNvPr id="6" name="Picture 5" descr="M:\MARKETING\Other Logos\NCDOT_Logo_2C [Converted]-01.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3400" y="3580233"/>
            <a:ext cx="1676400" cy="1711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PLANNING DEPT\NCPTA\Logos\NCPTA Logo.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4600" y="5292229"/>
            <a:ext cx="3894666" cy="7657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Other Logos\Good Transit Agency Logos\CATS-logo-we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935869"/>
            <a:ext cx="3214688" cy="101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9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49d42ce9-ca8e-4bc7-9fec-f7192c4cc371" xsi:nil="true"/>
    <IconOverlay xmlns="http://schemas.microsoft.com/sharepoint/v4" xsi:nil="true"/>
    <Application_x0020_Types xmlns="ae65f439-9053-400b-a479-5c78f91a9559" xsi:nil="true"/>
    <Order0 xmlns="49d42ce9-ca8e-4bc7-9fec-f7192c4cc371">03</Order0>
    <Meeting_x0020_Dates xmlns="49d42ce9-ca8e-4bc7-9fec-f7192c4cc371">2019/01/08</Meeting_x0020_Dates>
    <URL xmlns="http://schemas.microsoft.com/sharepoint/v3">
      <Url xsi:nil="true"/>
      <Description xsi:nil="true"/>
    </URL>
    <Grant_x0020_Type xmlns="49d42ce9-ca8e-4bc7-9fec-f7192c4cc371" xsi:nil="true"/>
    <Section xmlns="49d42ce9-ca8e-4bc7-9fec-f7192c4cc371">Creative Engagement Strategies</Section>
    <_dlc_DocId xmlns="16f00c2e-ac5c-418b-9f13-a0771dbd417d">CONNECT-309-1335</_dlc_DocId>
    <_dlc_DocIdUrl xmlns="16f00c2e-ac5c-418b-9f13-a0771dbd417d">
      <Url>https://connect.ncdot.gov/business/Transit/_layouts/15/DocIdRedir.aspx?ID=CONNECT-309-1335</Url>
      <Description>CONNECT-309-1335</Description>
    </_dlc_DocIdUrl>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BB0BA4D890B54791BACA23C39560D3" ma:contentTypeVersion="302" ma:contentTypeDescription="Create a new document." ma:contentTypeScope="" ma:versionID="d50200f18d7e7fc888b4d58edf121058">
  <xsd:schema xmlns:xsd="http://www.w3.org/2001/XMLSchema" xmlns:xs="http://www.w3.org/2001/XMLSchema" xmlns:p="http://schemas.microsoft.com/office/2006/metadata/properties" xmlns:ns1="http://schemas.microsoft.com/sharepoint/v3" xmlns:ns2="49d42ce9-ca8e-4bc7-9fec-f7192c4cc371" xmlns:ns3="ae65f439-9053-400b-a479-5c78f91a9559" xmlns:ns4="16f00c2e-ac5c-418b-9f13-a0771dbd417d" xmlns:ns5="http://schemas.microsoft.com/sharepoint/v4" xmlns:ns6="a5b864cb-7915-4493-b702-ad0b49b4414f" targetNamespace="http://schemas.microsoft.com/office/2006/metadata/properties" ma:root="true" ma:fieldsID="50e6efa4bfa6cf502b78e473d34f129c" ns1:_="" ns2:_="" ns3:_="" ns4:_="" ns5:_="" ns6:_="">
    <xsd:import namespace="http://schemas.microsoft.com/sharepoint/v3"/>
    <xsd:import namespace="49d42ce9-ca8e-4bc7-9fec-f7192c4cc371"/>
    <xsd:import namespace="ae65f439-9053-400b-a479-5c78f91a9559"/>
    <xsd:import namespace="16f00c2e-ac5c-418b-9f13-a0771dbd417d"/>
    <xsd:import namespace="http://schemas.microsoft.com/sharepoint/v4"/>
    <xsd:import namespace="a5b864cb-7915-4493-b702-ad0b49b4414f"/>
    <xsd:element name="properties">
      <xsd:complexType>
        <xsd:sequence>
          <xsd:element name="documentManagement">
            <xsd:complexType>
              <xsd:all>
                <xsd:element ref="ns3:Application_x0020_Types" minOccurs="0"/>
                <xsd:element ref="ns2:Status" minOccurs="0"/>
                <xsd:element ref="ns2:Grant_x0020_Type" minOccurs="0"/>
                <xsd:element ref="ns2:Order0" minOccurs="0"/>
                <xsd:element ref="ns2:Section" minOccurs="0"/>
                <xsd:element ref="ns4:_dlc_DocId" minOccurs="0"/>
                <xsd:element ref="ns4:_dlc_DocIdUrl" minOccurs="0"/>
                <xsd:element ref="ns4:_dlc_DocIdPersistId" minOccurs="0"/>
                <xsd:element ref="ns1:URL" minOccurs="0"/>
                <xsd:element ref="ns5:IconOverlay" minOccurs="0"/>
                <xsd:element ref="ns2:Meeting_x0020_Dates" minOccurs="0"/>
                <xsd:element ref="ns1:PublishingStartDate" minOccurs="0"/>
                <xsd:element ref="ns1:PublishingExpirationDate"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7"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20" nillable="true" ma:displayName="Scheduling Start Date" ma:description="" ma:hidden="true" ma:internalName="PublishingStartDate">
      <xsd:simpleType>
        <xsd:restriction base="dms:Unknown"/>
      </xsd:simpleType>
    </xsd:element>
    <xsd:element name="PublishingExpirationDate" ma:index="2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42ce9-ca8e-4bc7-9fec-f7192c4cc371" elementFormDefault="qualified">
    <xsd:import namespace="http://schemas.microsoft.com/office/2006/documentManagement/types"/>
    <xsd:import namespace="http://schemas.microsoft.com/office/infopath/2007/PartnerControls"/>
    <xsd:element name="Status" ma:index="10" nillable="true" ma:displayName="Grant Status" ma:format="Dropdown" ma:internalName="Status">
      <xsd:simpleType>
        <xsd:union memberTypes="dms:Text">
          <xsd:simpleType>
            <xsd:restriction base="dms:Choice">
              <xsd:enumeration value="Current Open Applications"/>
              <xsd:enumeration value="Previous Closed Applications"/>
            </xsd:restriction>
          </xsd:simpleType>
        </xsd:union>
      </xsd:simpleType>
    </xsd:element>
    <xsd:element name="Grant_x0020_Type" ma:index="11" nillable="true" ma:displayName="Grant Type" ma:format="Dropdown" ma:internalName="Grant_x0020_Type">
      <xsd:simpleType>
        <xsd:union memberTypes="dms:Text">
          <xsd:simpleType>
            <xsd:restriction base="dms:Choice">
              <xsd:enumeration value="Apprenticeships and Internships"/>
              <xsd:enumeration value="ADTAP"/>
              <xsd:enumeration value="CTP"/>
              <xsd:enumeration value="Intercity"/>
              <xsd:enumeration value="NFPA"/>
              <xsd:enumeration value="PWPA"/>
              <xsd:enumeration value="Reference"/>
              <xsd:enumeration value="ROAP"/>
              <xsd:enumeration value="SMAP"/>
              <xsd:enumeration value="TDMP"/>
              <xsd:enumeration value="TIGER"/>
              <xsd:enumeration value="TTAP"/>
              <xsd:enumeration value="UATP"/>
              <xsd:enumeration value="Build 2018"/>
              <xsd:enumeration value="IMD Microtransit Feasibility Grant"/>
            </xsd:restriction>
          </xsd:simpleType>
        </xsd:union>
      </xsd:simpleType>
    </xsd:element>
    <xsd:element name="Order0" ma:index="12" nillable="true" ma:displayName="Order" ma:internalName="Order0">
      <xsd:simpleType>
        <xsd:restriction base="dms:Text">
          <xsd:maxLength value="255"/>
        </xsd:restriction>
      </xsd:simpleType>
    </xsd:element>
    <xsd:element name="Section" ma:index="13" nillable="true" ma:displayName="Section" ma:format="Dropdown" ma:internalName="Section">
      <xsd:simpleType>
        <xsd:union memberTypes="dms:Text">
          <xsd:simpleType>
            <xsd:restriction base="dms:Choice">
              <xsd:enumeration value="Archive"/>
              <xsd:enumeration value="Compliance"/>
              <xsd:enumeration value="Documents"/>
              <xsd:enumeration value="Forms"/>
              <xsd:enumeration value="Grants"/>
              <xsd:enumeration value="Maintenance"/>
              <xsd:enumeration value="Partner Connect Help"/>
              <xsd:enumeration value="Reports"/>
              <xsd:enumeration value="Training"/>
              <xsd:enumeration value="Transit Providers"/>
              <xsd:enumeration value="Grants Reporting Forms"/>
              <xsd:enumeration value="Level 1 Reporting: Receiving less than $25,000"/>
              <xsd:enumeration value="Level 2 Reporting: Receiving at least $25,000 but less than $500,000"/>
              <xsd:enumeration value="Level 3 Reporting: Receiving $500,000 or more"/>
              <xsd:enumeration value="CCP Templates"/>
              <xsd:enumeration value="Project Locations by Fiscal Year"/>
              <xsd:enumeration value="CCP Master Schedule"/>
              <xsd:enumeration value="Completed CCP’s"/>
              <xsd:enumeration value="Grantee Links &amp; Resources"/>
              <xsd:enumeration value="Survey Results"/>
            </xsd:restriction>
          </xsd:simpleType>
        </xsd:union>
      </xsd:simpleType>
    </xsd:element>
    <xsd:element name="Meeting_x0020_Dates" ma:index="19" nillable="true" ma:displayName="Meeting Dates" ma:internalName="Meeting_x0020_Da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65f439-9053-400b-a479-5c78f91a9559" elementFormDefault="qualified">
    <xsd:import namespace="http://schemas.microsoft.com/office/2006/documentManagement/types"/>
    <xsd:import namespace="http://schemas.microsoft.com/office/infopath/2007/PartnerControls"/>
    <xsd:element name="Application_x0020_Types" ma:index="9" nillable="true" ma:displayName="Application Types" ma:format="Dropdown" ma:hidden="true" ma:internalName="Application_x0020_Types" ma:readOnly="false">
      <xsd:simpleType>
        <xsd:union memberTypes="dms:Text">
          <xsd:simpleType>
            <xsd:restriction base="dms:Choice">
              <xsd:enumeration value="ADTAP"/>
              <xsd:enumeration value="CTP"/>
              <xsd:enumeration value="Intercity"/>
              <xsd:enumeration value="NFPA"/>
              <xsd:enumeration value="PWPA"/>
              <xsd:enumeration value="Reference"/>
              <xsd:enumeration value="ROAP"/>
              <xsd:enumeration value="SMAP"/>
              <xsd:enumeration value="TDMP"/>
              <xsd:enumeration value="TTAP"/>
              <xsd:enumeration value="UATP"/>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864cb-7915-4493-b702-ad0b49b4414f"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7ef604a7-ebc4-47af-96e9-7f1ad444f50a" ContentTypeId="0x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9D82CA-A29D-4C65-9E1F-ED222A1DEB29}"/>
</file>

<file path=customXml/itemProps2.xml><?xml version="1.0" encoding="utf-8"?>
<ds:datastoreItem xmlns:ds="http://schemas.openxmlformats.org/officeDocument/2006/customXml" ds:itemID="{953FA8B7-910F-4198-B443-1631932892C9}"/>
</file>

<file path=customXml/itemProps3.xml><?xml version="1.0" encoding="utf-8"?>
<ds:datastoreItem xmlns:ds="http://schemas.openxmlformats.org/officeDocument/2006/customXml" ds:itemID="{69EF5FC3-3A59-40E7-B1E4-268AFF3A638A}"/>
</file>

<file path=customXml/itemProps4.xml><?xml version="1.0" encoding="utf-8"?>
<ds:datastoreItem xmlns:ds="http://schemas.openxmlformats.org/officeDocument/2006/customXml" ds:itemID="{0804FDCA-88F6-498D-949A-FD49DDA82408}"/>
</file>

<file path=customXml/itemProps5.xml><?xml version="1.0" encoding="utf-8"?>
<ds:datastoreItem xmlns:ds="http://schemas.openxmlformats.org/officeDocument/2006/customXml" ds:itemID="{E8ED716D-3412-4767-98A5-5E9FDB31E708}"/>
</file>

<file path=docProps/app.xml><?xml version="1.0" encoding="utf-8"?>
<Properties xmlns="http://schemas.openxmlformats.org/officeDocument/2006/extended-properties" xmlns:vt="http://schemas.openxmlformats.org/officeDocument/2006/docPropsVTypes">
  <Template>Executive</Template>
  <TotalTime>751</TotalTime>
  <Words>284</Words>
  <Application>Microsoft Office PowerPoint</Application>
  <PresentationFormat>On-screen Show (4:3)</PresentationFormat>
  <Paragraphs>51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Courier New</vt:lpstr>
      <vt:lpstr>Palatino Linotype</vt:lpstr>
      <vt:lpstr>Wingdings</vt:lpstr>
      <vt:lpstr>Executive</vt:lpstr>
      <vt:lpstr>"Creative Engagement Strategies : Mixing it up" </vt:lpstr>
      <vt:lpstr>Welcome</vt:lpstr>
      <vt:lpstr>Housekeeping </vt:lpstr>
      <vt:lpstr>Today’s Lineup</vt:lpstr>
      <vt:lpstr>Transportation planners must seek creative engagement strategies that demonstrate right of way use for all transportation modes as well as interactive bus service planning. This session will detail the use of interactive online based tools like Streetmix and Remix to illustrate trade offs.</vt:lpstr>
      <vt:lpstr>Q &amp; A</vt:lpstr>
      <vt:lpstr>"Creative Engagement Strategies : Mixing it up"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Engagement Strategies Agenda Slides</dc:title>
  <dc:subject>Lunch &amp; Learn Series</dc:subject>
  <dc:creator>Mark E. Kirstner</dc:creator>
  <cp:lastModifiedBy>Chambers, Blair</cp:lastModifiedBy>
  <cp:revision>26</cp:revision>
  <dcterms:created xsi:type="dcterms:W3CDTF">2018-07-11T12:53:12Z</dcterms:created>
  <dcterms:modified xsi:type="dcterms:W3CDTF">2019-01-08T15:26:37Z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0x0101006CBB0BA4D890B54791BACA23C39560D3</vt:lpwstr>
  </property>
  <property fmtid="{D5CDD505-2E9C-101B-9397-08002B2CF9AE}" pid="3" name="_dlc_DocIdItemGuid">
    <vt:lpwstr>ff6107a6-0e92-43e0-81c3-eeff6c5169e7</vt:lpwstr>
  </property>
  <property fmtid="{D5CDD505-2E9C-101B-9397-08002B2CF9AE}" pid="4" name="Order">
    <vt:r8>133500</vt:r8>
  </property>
  <property fmtid="{D5CDD505-2E9C-101B-9397-08002B2CF9AE}" pid="5" name="Description0">
    <vt:lpwstr>Creative Engagement Strategies Agenda Slides</vt:lpwstr>
  </property>
  <property fmtid="{D5CDD505-2E9C-101B-9397-08002B2CF9AE}" pid="6" name="Document Type">
    <vt:lpwstr>Planning</vt:lpwstr>
  </property>
</Properties>
</file>